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16" r:id="rId3"/>
    <p:sldId id="310" r:id="rId4"/>
    <p:sldId id="314" r:id="rId5"/>
    <p:sldId id="312" r:id="rId6"/>
    <p:sldId id="257" r:id="rId7"/>
    <p:sldId id="296" r:id="rId8"/>
    <p:sldId id="313" r:id="rId9"/>
    <p:sldId id="295" r:id="rId10"/>
    <p:sldId id="258" r:id="rId11"/>
    <p:sldId id="261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259" r:id="rId26"/>
    <p:sldId id="262" r:id="rId27"/>
    <p:sldId id="260" r:id="rId28"/>
    <p:sldId id="263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86" r:id="rId52"/>
    <p:sldId id="287" r:id="rId53"/>
    <p:sldId id="288" r:id="rId54"/>
    <p:sldId id="289" r:id="rId55"/>
    <p:sldId id="290" r:id="rId56"/>
    <p:sldId id="291" r:id="rId57"/>
    <p:sldId id="292" r:id="rId58"/>
    <p:sldId id="293" r:id="rId59"/>
    <p:sldId id="315" r:id="rId60"/>
    <p:sldId id="294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737" autoAdjust="0"/>
  </p:normalViewPr>
  <p:slideViewPr>
    <p:cSldViewPr>
      <p:cViewPr varScale="1">
        <p:scale>
          <a:sx n="78" d="100"/>
          <a:sy n="78" d="100"/>
        </p:scale>
        <p:origin x="152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C26DE-CB4E-4075-A9BB-72BEE189CA66}" type="datetimeFigureOut">
              <a:rPr lang="lv-LV" smtClean="0"/>
              <a:t>23.02.2019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F45CE-D92D-4577-ACFB-9938C0801D0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74120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F45CE-D92D-4577-ACFB-9938C0801D02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8534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F45CE-D92D-4577-ACFB-9938C0801D02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08618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F45CE-D92D-4577-ACFB-9938C0801D02}" type="slidenum">
              <a:rPr lang="lv-LV" smtClean="0"/>
              <a:t>53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23161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AE77E-DCBC-4B85-81ED-8D7383BB68D9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1BBE-9388-41DE-B6A5-14C365281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3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AE77E-DCBC-4B85-81ED-8D7383BB68D9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1BBE-9388-41DE-B6A5-14C365281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5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AE77E-DCBC-4B85-81ED-8D7383BB68D9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1BBE-9388-41DE-B6A5-14C365281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0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AE77E-DCBC-4B85-81ED-8D7383BB68D9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1BBE-9388-41DE-B6A5-14C365281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56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AE77E-DCBC-4B85-81ED-8D7383BB68D9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1BBE-9388-41DE-B6A5-14C365281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AE77E-DCBC-4B85-81ED-8D7383BB68D9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1BBE-9388-41DE-B6A5-14C365281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11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AE77E-DCBC-4B85-81ED-8D7383BB68D9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1BBE-9388-41DE-B6A5-14C365281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1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AE77E-DCBC-4B85-81ED-8D7383BB68D9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1BBE-9388-41DE-B6A5-14C365281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AE77E-DCBC-4B85-81ED-8D7383BB68D9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1BBE-9388-41DE-B6A5-14C365281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4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AE77E-DCBC-4B85-81ED-8D7383BB68D9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1BBE-9388-41DE-B6A5-14C365281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2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AE77E-DCBC-4B85-81ED-8D7383BB68D9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5D1BBE-9388-41DE-B6A5-14C365281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62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chemeClr val="accent3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AE77E-DCBC-4B85-81ED-8D7383BB68D9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D1BBE-9388-41DE-B6A5-14C365281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9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lv-LV" dirty="0"/>
              <a:t>Kurzemes Provinces muzeja dabas kolekcijas liktenis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4149080"/>
            <a:ext cx="6400800" cy="1752600"/>
          </a:xfrm>
        </p:spPr>
        <p:txBody>
          <a:bodyPr>
            <a:normAutofit fontScale="85000" lnSpcReduction="10000"/>
          </a:bodyPr>
          <a:lstStyle/>
          <a:p>
            <a:r>
              <a:rPr lang="lv-LV" i="1" dirty="0"/>
              <a:t>Mudīte Rudzīte, Aldis </a:t>
            </a:r>
            <a:r>
              <a:rPr lang="lv-LV" i="1" dirty="0" err="1"/>
              <a:t>Barševskis</a:t>
            </a:r>
            <a:r>
              <a:rPr lang="lv-LV" i="1" dirty="0"/>
              <a:t>, Silva Poča, Māris Rudzītis</a:t>
            </a:r>
          </a:p>
          <a:p>
            <a:r>
              <a:rPr lang="lv-LV" dirty="0"/>
              <a:t>2019.gada 21. februāris</a:t>
            </a:r>
          </a:p>
          <a:p>
            <a:r>
              <a:rPr lang="lv-LV" dirty="0"/>
              <a:t>LU 77. starptautiskā zinātniskā konference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0BCE10-6DE0-4351-9CE8-8345A9B5F6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3416808" cy="78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06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2F365D-3E05-44BA-8B8E-EB3CAC708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Vilks </a:t>
            </a:r>
            <a:r>
              <a:rPr lang="lv-LV" i="1" dirty="0" err="1"/>
              <a:t>Canis</a:t>
            </a:r>
            <a:r>
              <a:rPr lang="lv-LV" i="1" dirty="0"/>
              <a:t> </a:t>
            </a:r>
            <a:r>
              <a:rPr lang="lv-LV" i="1" dirty="0" err="1"/>
              <a:t>lupus</a:t>
            </a:r>
            <a:endParaRPr lang="lv-LV" i="1" dirty="0"/>
          </a:p>
        </p:txBody>
      </p:sp>
      <p:pic>
        <p:nvPicPr>
          <p:cNvPr id="1027" name="Picture 3" descr="D:\Darbam\2018\Muzejs 2018\KPM\Vilk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16" y="1057641"/>
            <a:ext cx="8356955" cy="532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22C4F2-EB00-46E6-B8CC-A1B1E04C990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AB749D2A-F908-4E71-8046-057E8D4C1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34117"/>
            <a:ext cx="2896356" cy="43445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584B1E-88BB-4AA7-87D3-779F783FB8F7}"/>
              </a:ext>
            </a:extLst>
          </p:cNvPr>
          <p:cNvSpPr txBox="1"/>
          <p:nvPr/>
        </p:nvSpPr>
        <p:spPr>
          <a:xfrm>
            <a:off x="1475656" y="6563891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Foto: S. Livdāne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318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1F780-E936-431B-B516-968B0949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Dambriedis </a:t>
            </a:r>
            <a:r>
              <a:rPr lang="lv-LV" i="1" dirty="0"/>
              <a:t>Dama </a:t>
            </a:r>
            <a:r>
              <a:rPr lang="lv-LV" i="1" dirty="0" err="1"/>
              <a:t>dama</a:t>
            </a:r>
            <a:r>
              <a:rPr lang="lv-LV" i="1" dirty="0"/>
              <a:t>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3EE1A2D-137C-4FD8-9A67-34AB4ED873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4464496" cy="3001526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B0ADA5FF-5E21-4649-A46B-DD75808A00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234" y="3501008"/>
            <a:ext cx="4468374" cy="2994677"/>
          </a:xfrm>
        </p:spPr>
      </p:pic>
    </p:spTree>
    <p:extLst>
      <p:ext uri="{BB962C8B-B14F-4D97-AF65-F5344CB8AC3E}">
        <p14:creationId xmlns:p14="http://schemas.microsoft.com/office/powerpoint/2010/main" val="927745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5236F5-A2DD-492F-B44B-3BAEE93590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2482" y="-78428"/>
            <a:ext cx="3265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dirty="0">
                <a:latin typeface="+mn-lt"/>
                <a:ea typeface="+mn-ea"/>
                <a:cs typeface="+mn-cs"/>
              </a:rPr>
              <a:t>Izbalējušas</a:t>
            </a:r>
            <a:r>
              <a:rPr lang="lv-LV" sz="4000" dirty="0"/>
              <a:t> </a:t>
            </a:r>
            <a:r>
              <a:rPr lang="lv-LV" sz="4000" dirty="0">
                <a:latin typeface="+mn-lt"/>
                <a:ea typeface="+mn-ea"/>
                <a:cs typeface="+mn-cs"/>
              </a:rPr>
              <a:t>krāsas</a:t>
            </a:r>
            <a:endParaRPr lang="en-GB" sz="4000" dirty="0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85B586-8A6D-4681-9AA2-D3942B88C3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212196"/>
            <a:ext cx="2736304" cy="5486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2C7B5F-BDB1-4CBF-9411-E69974BDD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76" y="1189308"/>
            <a:ext cx="5786229" cy="522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32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94270-6912-4510-B5EF-9BE95B96D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Paradīzes papagailis </a:t>
            </a:r>
            <a:br>
              <a:rPr lang="lv-LV" dirty="0"/>
            </a:br>
            <a:r>
              <a:rPr lang="en-GB" i="1" dirty="0" err="1"/>
              <a:t>Psephotus</a:t>
            </a:r>
            <a:r>
              <a:rPr lang="en-GB" i="1" dirty="0"/>
              <a:t> </a:t>
            </a:r>
            <a:r>
              <a:rPr lang="en-GB" i="1" dirty="0" err="1"/>
              <a:t>pulcherrimus</a:t>
            </a:r>
            <a:r>
              <a:rPr lang="lv-LV" dirty="0"/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E4563-1A1E-4D4A-92CE-CE1F76F74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064" y="1556792"/>
            <a:ext cx="3753880" cy="5026570"/>
          </a:xfrm>
        </p:spPr>
        <p:txBody>
          <a:bodyPr>
            <a:normAutofit fontScale="77500" lnSpcReduction="20000"/>
          </a:bodyPr>
          <a:lstStyle/>
          <a:p>
            <a:r>
              <a:rPr lang="lv-LV" dirty="0"/>
              <a:t>Pasaulē izmirusi suga (kopš 1928.g.).</a:t>
            </a:r>
          </a:p>
          <a:p>
            <a:r>
              <a:rPr lang="lv-LV" dirty="0"/>
              <a:t>Bijis sastopams ierobežotā apgabalā DA Kvīnslendā, Austrālijā.</a:t>
            </a:r>
          </a:p>
          <a:p>
            <a:r>
              <a:rPr lang="lv-LV" dirty="0"/>
              <a:t>Maltica kolekcijas pirkšanas/dāvināšanas laikā nav vēl bijis aprakstīts kā suga (1845.g., </a:t>
            </a:r>
            <a:r>
              <a:rPr lang="lv-LV" dirty="0" err="1"/>
              <a:t>John</a:t>
            </a:r>
            <a:r>
              <a:rPr lang="lv-LV" dirty="0"/>
              <a:t> </a:t>
            </a:r>
            <a:r>
              <a:rPr lang="lv-LV" dirty="0" err="1"/>
              <a:t>Gauld</a:t>
            </a:r>
            <a:r>
              <a:rPr lang="lv-LV" dirty="0"/>
              <a:t>).</a:t>
            </a:r>
          </a:p>
          <a:p>
            <a:r>
              <a:rPr lang="lv-LV" dirty="0"/>
              <a:t>Bijis atklātu </a:t>
            </a:r>
            <a:r>
              <a:rPr lang="lv-LV" dirty="0" err="1"/>
              <a:t>savannas</a:t>
            </a:r>
            <a:r>
              <a:rPr lang="lv-LV" dirty="0"/>
              <a:t> / krūmāju ainavas suga, ligzdojis termītu pūžņos.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5E184-F7D9-4153-A42B-A0839AA46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41" y="1916930"/>
            <a:ext cx="2216159" cy="3946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9B6869-1DF0-41A8-81F8-78E27172C1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970" y="1916929"/>
            <a:ext cx="2757872" cy="39469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B00EEB-310A-4E67-89C6-199000216984}"/>
              </a:ext>
            </a:extLst>
          </p:cNvPr>
          <p:cNvSpPr txBox="1"/>
          <p:nvPr/>
        </p:nvSpPr>
        <p:spPr>
          <a:xfrm>
            <a:off x="6094512" y="623342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Foto: V. Vintulis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685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58D5232-2B22-40C6-A8E5-911426BF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3000" dirty="0"/>
              <a:t>Āfrikas putni</a:t>
            </a:r>
            <a:endParaRPr lang="en-GB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1C535-48E8-48D3-B038-44B2F4F80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08" y="2175141"/>
            <a:ext cx="4179089" cy="3391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966EB8-48D8-4D04-98C2-FCB57CD67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179061"/>
            <a:ext cx="3398066" cy="339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40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58D5232-2B22-40C6-A8E5-911426BF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54132" cy="1143000"/>
          </a:xfrm>
        </p:spPr>
        <p:txBody>
          <a:bodyPr>
            <a:normAutofit/>
          </a:bodyPr>
          <a:lstStyle/>
          <a:p>
            <a:r>
              <a:rPr lang="lv-LV" sz="3000" dirty="0" err="1"/>
              <a:t>Austrumāzijas</a:t>
            </a:r>
            <a:r>
              <a:rPr lang="lv-LV" sz="3000" dirty="0"/>
              <a:t> putni</a:t>
            </a:r>
            <a:endParaRPr lang="en-GB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862DCE-FEED-4C1B-80E1-D793978727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0" y="2194475"/>
            <a:ext cx="4154132" cy="3752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77CF42-D03C-43C4-963B-E32C5E142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32" y="911012"/>
            <a:ext cx="3152521" cy="50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668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ABC7CA-5297-4088-B5A1-6E9B04707C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889" y="1036230"/>
            <a:ext cx="3616808" cy="29987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138F3C-3DCF-43A8-833F-524C73FA2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8" y="3429000"/>
            <a:ext cx="2208544" cy="2493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B39F1E-9327-499D-B762-DD0AFE6F7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02" y="3427077"/>
            <a:ext cx="3509960" cy="24953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319E9E-6EEE-4A3D-BC25-E0C109E7EEC8}"/>
              </a:ext>
            </a:extLst>
          </p:cNvPr>
          <p:cNvSpPr txBox="1"/>
          <p:nvPr/>
        </p:nvSpPr>
        <p:spPr>
          <a:xfrm>
            <a:off x="3347208" y="4034931"/>
            <a:ext cx="10192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350" dirty="0" err="1"/>
              <a:t>Lapeņputni</a:t>
            </a:r>
            <a:endParaRPr lang="en-GB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665A40-B5F1-487E-A192-5A8B7DF2F161}"/>
              </a:ext>
            </a:extLst>
          </p:cNvPr>
          <p:cNvSpPr txBox="1"/>
          <p:nvPr/>
        </p:nvSpPr>
        <p:spPr>
          <a:xfrm>
            <a:off x="6250936" y="3054467"/>
            <a:ext cx="16829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350" dirty="0"/>
              <a:t>Austrālijas paceplīši</a:t>
            </a:r>
            <a:endParaRPr lang="en-GB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C9D5EA-90D1-4672-B060-3A1E1B9E1F12}"/>
              </a:ext>
            </a:extLst>
          </p:cNvPr>
          <p:cNvSpPr txBox="1"/>
          <p:nvPr/>
        </p:nvSpPr>
        <p:spPr>
          <a:xfrm>
            <a:off x="368636" y="3057077"/>
            <a:ext cx="168295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350" dirty="0" err="1"/>
              <a:t>Medusputni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3818586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58D5232-2B22-40C6-A8E5-911426BF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93" y="297734"/>
            <a:ext cx="7886700" cy="994172"/>
          </a:xfrm>
        </p:spPr>
        <p:txBody>
          <a:bodyPr>
            <a:normAutofit/>
          </a:bodyPr>
          <a:lstStyle/>
          <a:p>
            <a:r>
              <a:rPr lang="lv-LV" sz="3000" dirty="0"/>
              <a:t>Dienvidamerikas putni</a:t>
            </a:r>
            <a:endParaRPr lang="en-GB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747807-8371-4F66-B5DE-80C43CCBC8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7"/>
          <a:stretch/>
        </p:blipFill>
        <p:spPr>
          <a:xfrm>
            <a:off x="157294" y="2708313"/>
            <a:ext cx="4055049" cy="32012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4D794E-FB17-4017-8233-F6C49C2E0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892" y="1197522"/>
            <a:ext cx="3265415" cy="4711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9F247-5F2E-4E28-87FF-4AB7C9E6E786}"/>
              </a:ext>
            </a:extLst>
          </p:cNvPr>
          <p:cNvSpPr txBox="1"/>
          <p:nvPr/>
        </p:nvSpPr>
        <p:spPr>
          <a:xfrm>
            <a:off x="533255" y="132292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Tukani</a:t>
            </a:r>
            <a:r>
              <a:rPr lang="lv-LV" dirty="0"/>
              <a:t> (</a:t>
            </a:r>
            <a:r>
              <a:rPr lang="lv-LV" dirty="0" err="1"/>
              <a:t>Piciformes</a:t>
            </a:r>
            <a:r>
              <a:rPr lang="lv-LV" dirty="0"/>
              <a:t>, </a:t>
            </a:r>
            <a:r>
              <a:rPr lang="lv-LV" dirty="0" err="1"/>
              <a:t>Rhamphastidae</a:t>
            </a:r>
            <a:r>
              <a:rPr lang="lv-LV" dirty="0"/>
              <a:t>), 9 sugas</a:t>
            </a:r>
          </a:p>
          <a:p>
            <a:r>
              <a:rPr lang="lv-LV" dirty="0"/>
              <a:t>Dzeņi (</a:t>
            </a:r>
            <a:r>
              <a:rPr lang="lv-LV" dirty="0" err="1"/>
              <a:t>Piciformes</a:t>
            </a:r>
            <a:r>
              <a:rPr lang="lv-LV" dirty="0"/>
              <a:t>, </a:t>
            </a:r>
            <a:r>
              <a:rPr lang="lv-LV" dirty="0" err="1"/>
              <a:t>Picidae</a:t>
            </a:r>
            <a:r>
              <a:rPr lang="lv-LV" dirty="0"/>
              <a:t>), 9 sugas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247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58D5232-2B22-40C6-A8E5-911426BF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781" y="1010707"/>
            <a:ext cx="4493219" cy="676210"/>
          </a:xfrm>
        </p:spPr>
        <p:txBody>
          <a:bodyPr>
            <a:normAutofit fontScale="90000"/>
          </a:bodyPr>
          <a:lstStyle/>
          <a:p>
            <a:r>
              <a:rPr lang="lv-LV" sz="2700" dirty="0"/>
              <a:t>Dienvidamerikas putnu dzimtas</a:t>
            </a:r>
            <a:endParaRPr lang="en-GB" sz="2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4E645-71F7-4B2E-BB63-A216074943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8"/>
          <a:stretch/>
        </p:blipFill>
        <p:spPr>
          <a:xfrm>
            <a:off x="1" y="857250"/>
            <a:ext cx="4597628" cy="2336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AC280F-25AA-4260-A71C-C50976E4B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03" y="3014686"/>
            <a:ext cx="7449035" cy="29388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81737A-FF94-409F-A6A5-044E5C8FFF78}"/>
              </a:ext>
            </a:extLst>
          </p:cNvPr>
          <p:cNvSpPr txBox="1"/>
          <p:nvPr/>
        </p:nvSpPr>
        <p:spPr>
          <a:xfrm>
            <a:off x="5467525" y="2040098"/>
            <a:ext cx="344158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350" dirty="0" err="1"/>
              <a:t>Jakamari</a:t>
            </a:r>
            <a:r>
              <a:rPr lang="lv-LV" sz="1350" dirty="0"/>
              <a:t> (</a:t>
            </a:r>
            <a:r>
              <a:rPr lang="lv-LV" sz="1350" dirty="0" err="1"/>
              <a:t>Piciformes</a:t>
            </a:r>
            <a:r>
              <a:rPr lang="lv-LV" sz="1350" dirty="0"/>
              <a:t>, </a:t>
            </a:r>
            <a:r>
              <a:rPr lang="lv-LV" sz="1350" dirty="0" err="1"/>
              <a:t>Galbulidae</a:t>
            </a:r>
            <a:r>
              <a:rPr lang="lv-LV" sz="1350" dirty="0"/>
              <a:t>), 3 sugas</a:t>
            </a:r>
          </a:p>
          <a:p>
            <a:r>
              <a:rPr lang="lv-LV" sz="1350" dirty="0" err="1"/>
              <a:t>Trogoni</a:t>
            </a:r>
            <a:r>
              <a:rPr lang="lv-LV" sz="1350" dirty="0"/>
              <a:t> (</a:t>
            </a:r>
            <a:r>
              <a:rPr lang="lv-LV" sz="1350" dirty="0" err="1"/>
              <a:t>Trogoniformes</a:t>
            </a:r>
            <a:r>
              <a:rPr lang="lv-LV" sz="1350" dirty="0"/>
              <a:t>, </a:t>
            </a:r>
            <a:r>
              <a:rPr lang="lv-LV" sz="1350" dirty="0" err="1"/>
              <a:t>Trogonidae</a:t>
            </a:r>
            <a:r>
              <a:rPr lang="lv-LV" sz="1350" dirty="0"/>
              <a:t>), 5 sugas</a:t>
            </a:r>
          </a:p>
          <a:p>
            <a:r>
              <a:rPr lang="lv-LV" sz="1350" dirty="0" err="1"/>
              <a:t>Pūkaiņi</a:t>
            </a:r>
            <a:r>
              <a:rPr lang="lv-LV" sz="1350" dirty="0"/>
              <a:t> (</a:t>
            </a:r>
            <a:r>
              <a:rPr lang="lv-LV" sz="1350" dirty="0" err="1"/>
              <a:t>Piciformes</a:t>
            </a:r>
            <a:r>
              <a:rPr lang="lv-LV" sz="1350" dirty="0"/>
              <a:t>, </a:t>
            </a:r>
            <a:r>
              <a:rPr lang="lv-LV" sz="1350" dirty="0" err="1"/>
              <a:t>Bucconidae</a:t>
            </a:r>
            <a:r>
              <a:rPr lang="lv-LV" sz="1350" dirty="0"/>
              <a:t>), 5 sugas</a:t>
            </a:r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3445453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58D5232-2B22-40C6-A8E5-911426BF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21" y="1005260"/>
            <a:ext cx="7886700" cy="569250"/>
          </a:xfrm>
        </p:spPr>
        <p:txBody>
          <a:bodyPr>
            <a:normAutofit/>
          </a:bodyPr>
          <a:lstStyle/>
          <a:p>
            <a:r>
              <a:rPr lang="lv-LV" sz="3000" dirty="0"/>
              <a:t>Dienvidamerikas putnu dzimtas</a:t>
            </a:r>
            <a:endParaRPr lang="en-GB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4C51A-851B-40EA-8BB2-6F8795ABB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2" y="1812651"/>
            <a:ext cx="8755199" cy="342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22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A1950-8551-4574-8C08-10A827E6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dirty="0"/>
              <a:t>Autoru kolektīvs: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68B23-A052-4E07-9385-B31ADBA61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i="1" dirty="0"/>
              <a:t>Mudīte Rudzīte – Latvijas Universitātes Muzejs</a:t>
            </a:r>
          </a:p>
          <a:p>
            <a:r>
              <a:rPr lang="lv-LV" i="1" dirty="0"/>
              <a:t>Aldis </a:t>
            </a:r>
            <a:r>
              <a:rPr lang="lv-LV" i="1" dirty="0" err="1"/>
              <a:t>Barševskis</a:t>
            </a:r>
            <a:r>
              <a:rPr lang="lv-LV" i="1" dirty="0"/>
              <a:t> – Ģ. Eliasa Jelgavas Vēstures un mākslas muzejs</a:t>
            </a:r>
          </a:p>
          <a:p>
            <a:r>
              <a:rPr lang="lv-LV" i="1" dirty="0"/>
              <a:t>Silva Poča – Ģ. Eliasa Jelgavas Vēstures un mākslas muzejs</a:t>
            </a:r>
          </a:p>
          <a:p>
            <a:r>
              <a:rPr lang="lv-LV" i="1" dirty="0"/>
              <a:t>Māris Rudzītis – Latvijas Universitātes Muzejs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846170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2E4B-BBF8-46C0-9B66-EF73D2621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329" y="459374"/>
            <a:ext cx="5927347" cy="1025410"/>
          </a:xfrm>
        </p:spPr>
        <p:txBody>
          <a:bodyPr>
            <a:normAutofit fontScale="90000"/>
          </a:bodyPr>
          <a:lstStyle/>
          <a:p>
            <a:r>
              <a:rPr lang="lv-LV" dirty="0"/>
              <a:t>Dienvidamerikas putnu dzimtas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E0EFAA-188F-48AC-8E2E-821C7FFB2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523" y="1631827"/>
            <a:ext cx="5618441" cy="43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21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58D5232-2B22-40C6-A8E5-911426BF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6384"/>
            <a:ext cx="7886700" cy="676210"/>
          </a:xfrm>
        </p:spPr>
        <p:txBody>
          <a:bodyPr>
            <a:normAutofit/>
          </a:bodyPr>
          <a:lstStyle/>
          <a:p>
            <a:r>
              <a:rPr lang="lv-LV" sz="3000" dirty="0"/>
              <a:t>Dienvidamerikas putnu dzimtas</a:t>
            </a:r>
            <a:endParaRPr lang="en-GB" sz="3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E5C1D5-2D66-48BB-88BC-D889BCEBE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91" y="1755512"/>
            <a:ext cx="4994915" cy="1907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67E0C-2374-41FD-9CE2-1B76EDDBC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02" y="3755668"/>
            <a:ext cx="5006456" cy="22450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6611C2-FABB-4512-A72F-B508DB80349C}"/>
              </a:ext>
            </a:extLst>
          </p:cNvPr>
          <p:cNvSpPr txBox="1"/>
          <p:nvPr/>
        </p:nvSpPr>
        <p:spPr>
          <a:xfrm>
            <a:off x="314588" y="2134474"/>
            <a:ext cx="2560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Mūrniekputni</a:t>
            </a:r>
            <a:r>
              <a:rPr lang="lv-LV" dirty="0"/>
              <a:t> </a:t>
            </a:r>
            <a:r>
              <a:rPr lang="lv-LV" dirty="0" err="1"/>
              <a:t>Furnariidae</a:t>
            </a:r>
            <a:r>
              <a:rPr lang="lv-LV" dirty="0"/>
              <a:t> (</a:t>
            </a:r>
            <a:r>
              <a:rPr lang="lv-LV" dirty="0" err="1"/>
              <a:t>adatastes</a:t>
            </a:r>
            <a:r>
              <a:rPr lang="lv-LV" dirty="0"/>
              <a:t> un </a:t>
            </a:r>
            <a:r>
              <a:rPr lang="lv-LV" dirty="0" err="1"/>
              <a:t>kokložņas</a:t>
            </a:r>
            <a:r>
              <a:rPr lang="lv-LV" dirty="0"/>
              <a:t>), 12 sugas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3751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BC3F2-10A4-4ECC-8732-329864B91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3313"/>
            <a:ext cx="7886700" cy="994172"/>
          </a:xfrm>
        </p:spPr>
        <p:txBody>
          <a:bodyPr/>
          <a:lstStyle/>
          <a:p>
            <a:r>
              <a:rPr lang="lv-LV" dirty="0"/>
              <a:t>Dienvidamerikas putnu dzimtas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A79647-2FFD-4488-B281-B2B42C92F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487"/>
            <a:ext cx="5557817" cy="3809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72FCE-733C-4E9C-9B01-D635D68905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17" y="1917485"/>
            <a:ext cx="3592160" cy="30659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3BC91D-B752-4F53-90D2-3A0816BB7D30}"/>
              </a:ext>
            </a:extLst>
          </p:cNvPr>
          <p:cNvSpPr txBox="1"/>
          <p:nvPr/>
        </p:nvSpPr>
        <p:spPr>
          <a:xfrm>
            <a:off x="5876488" y="5203942"/>
            <a:ext cx="28061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500" dirty="0"/>
              <a:t>Tirāni, </a:t>
            </a:r>
            <a:r>
              <a:rPr lang="lv-LV" sz="1500" dirty="0" err="1"/>
              <a:t>tirānmušķērāji</a:t>
            </a:r>
            <a:r>
              <a:rPr lang="lv-LV" sz="1500" dirty="0"/>
              <a:t> - 19 sugas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2029820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C1E47-77CB-4C79-9978-6A556FBF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Dienvidamerikas putnu dzimtas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6C8B18-17CC-4D04-AB41-4C23B3B57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33" y="1920554"/>
            <a:ext cx="8150853" cy="3158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60CA1A-C2BA-46B8-8297-BF407DB4CC81}"/>
              </a:ext>
            </a:extLst>
          </p:cNvPr>
          <p:cNvSpPr txBox="1"/>
          <p:nvPr/>
        </p:nvSpPr>
        <p:spPr>
          <a:xfrm>
            <a:off x="3126996" y="5223720"/>
            <a:ext cx="266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Kotingas</a:t>
            </a:r>
            <a:r>
              <a:rPr lang="lv-LV" dirty="0"/>
              <a:t>, 9 sugas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4310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7D0E1-398D-4A6D-A6E5-EF969382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173" y="923467"/>
            <a:ext cx="5581301" cy="607001"/>
          </a:xfrm>
        </p:spPr>
        <p:txBody>
          <a:bodyPr>
            <a:normAutofit fontScale="90000"/>
          </a:bodyPr>
          <a:lstStyle/>
          <a:p>
            <a:r>
              <a:rPr lang="lv-LV" dirty="0"/>
              <a:t>Dienvidamerikas putnu dzimtas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A318AD-F86D-46F2-91E5-B57192497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2" y="2220798"/>
            <a:ext cx="5722778" cy="2224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4F0B57-5855-45F2-9BAC-199507740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64" y="2939817"/>
            <a:ext cx="3972619" cy="3060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780D91-967C-4D04-B62F-63EC1FC39DC0}"/>
              </a:ext>
            </a:extLst>
          </p:cNvPr>
          <p:cNvSpPr txBox="1"/>
          <p:nvPr/>
        </p:nvSpPr>
        <p:spPr>
          <a:xfrm>
            <a:off x="1496910" y="4674494"/>
            <a:ext cx="2038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 err="1"/>
              <a:t>Tanagras</a:t>
            </a:r>
            <a:r>
              <a:rPr lang="lv-LV" dirty="0"/>
              <a:t>, 36 sugas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454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36D699-B5A6-41A5-9AA0-1CA637551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err="1"/>
              <a:t>Kareta</a:t>
            </a:r>
            <a:r>
              <a:rPr lang="lv-LV" dirty="0"/>
              <a:t>, </a:t>
            </a:r>
            <a:r>
              <a:rPr lang="lv-LV" dirty="0" err="1"/>
              <a:t>logerheds</a:t>
            </a:r>
            <a:r>
              <a:rPr lang="lv-LV" dirty="0"/>
              <a:t>, jūras bruņurupucis</a:t>
            </a:r>
          </a:p>
        </p:txBody>
      </p:sp>
      <p:pic>
        <p:nvPicPr>
          <p:cNvPr id="9" name="Satura vietturis 7">
            <a:extLst>
              <a:ext uri="{FF2B5EF4-FFF2-40B4-BE49-F238E27FC236}">
                <a16:creationId xmlns:a16="http://schemas.microsoft.com/office/drawing/2014/main" id="{EF97647E-25C1-413F-8D03-ACCA9BFB857A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2915479" cy="2543920"/>
          </a:xfrm>
          <a:prstGeom prst="rect">
            <a:avLst/>
          </a:prstGeom>
        </p:spPr>
      </p:pic>
      <p:pic>
        <p:nvPicPr>
          <p:cNvPr id="10" name="Satura vietturis 6">
            <a:extLst>
              <a:ext uri="{FF2B5EF4-FFF2-40B4-BE49-F238E27FC236}">
                <a16:creationId xmlns:a16="http://schemas.microsoft.com/office/drawing/2014/main" id="{040EF83C-ADAD-4A7A-A6A8-99A9F650A028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23" y="1233592"/>
            <a:ext cx="3888433" cy="254392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123" y="4221088"/>
            <a:ext cx="3960440" cy="203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388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20BF-61D0-4681-A2D0-7E7519D3B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Lapsa </a:t>
            </a:r>
            <a:r>
              <a:rPr lang="lv-LV" i="1" dirty="0" err="1"/>
              <a:t>Vulpes</a:t>
            </a:r>
            <a:r>
              <a:rPr lang="lv-LV" i="1" dirty="0"/>
              <a:t> </a:t>
            </a:r>
            <a:r>
              <a:rPr lang="lv-LV" i="1" dirty="0" err="1"/>
              <a:t>vulpes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ED2731-7077-4243-B26A-EE83101F2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1"/>
            <a:ext cx="4690616" cy="312707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1EA92B-48BB-4EAE-80A1-CFA633EEA533}"/>
              </a:ext>
            </a:extLst>
          </p:cNvPr>
          <p:cNvSpPr txBox="1"/>
          <p:nvPr/>
        </p:nvSpPr>
        <p:spPr>
          <a:xfrm>
            <a:off x="3851920" y="5445224"/>
            <a:ext cx="4834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/>
              <a:t>Stikla acu izgatavošanas nozīme</a:t>
            </a:r>
          </a:p>
        </p:txBody>
      </p:sp>
    </p:spTree>
    <p:extLst>
      <p:ext uri="{BB962C8B-B14F-4D97-AF65-F5344CB8AC3E}">
        <p14:creationId xmlns:p14="http://schemas.microsoft.com/office/powerpoint/2010/main" val="113781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F70D4A-19DB-4E25-A991-B28338D37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lv-LV" dirty="0"/>
              <a:t>Sesks </a:t>
            </a:r>
            <a:r>
              <a:rPr lang="lv-LV" i="1" dirty="0" err="1"/>
              <a:t>Mustela</a:t>
            </a:r>
            <a:r>
              <a:rPr lang="lv-LV" i="1" dirty="0"/>
              <a:t> </a:t>
            </a:r>
            <a:r>
              <a:rPr lang="lv-LV" i="1" dirty="0" err="1"/>
              <a:t>putorius</a:t>
            </a:r>
            <a:r>
              <a:rPr lang="lv-LV" i="1" dirty="0"/>
              <a:t>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65A1897-B0CB-41A0-9D10-135539A53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659783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E3664-867F-4886-8CEC-2FD353B30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Dārza susuris </a:t>
            </a:r>
            <a:r>
              <a:rPr lang="lv-LV" i="1" dirty="0" err="1"/>
              <a:t>Eliomys</a:t>
            </a:r>
            <a:r>
              <a:rPr lang="lv-LV" i="1" dirty="0"/>
              <a:t> </a:t>
            </a:r>
            <a:r>
              <a:rPr lang="lv-LV" i="1" dirty="0" err="1"/>
              <a:t>quercinus</a:t>
            </a:r>
            <a:r>
              <a:rPr lang="lv-LV" i="1" dirty="0"/>
              <a:t> </a:t>
            </a:r>
          </a:p>
        </p:txBody>
      </p:sp>
      <p:pic>
        <p:nvPicPr>
          <p:cNvPr id="4" name="Satura vietturis 6">
            <a:extLst>
              <a:ext uri="{FF2B5EF4-FFF2-40B4-BE49-F238E27FC236}">
                <a16:creationId xmlns:a16="http://schemas.microsoft.com/office/drawing/2014/main" id="{328C8EB6-DF49-4017-90F2-392B9B76315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60848"/>
            <a:ext cx="561662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620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439B2-BE51-40A5-B417-06D1864F9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Krīklis</a:t>
            </a:r>
            <a:r>
              <a:rPr lang="lv-LV" dirty="0"/>
              <a:t> </a:t>
            </a:r>
            <a:r>
              <a:rPr lang="lv-LV" i="1" dirty="0" err="1"/>
              <a:t>Anas</a:t>
            </a:r>
            <a:r>
              <a:rPr lang="lv-LV" i="1" dirty="0"/>
              <a:t> </a:t>
            </a:r>
            <a:r>
              <a:rPr lang="lv-LV" i="1" dirty="0" err="1"/>
              <a:t>crecca</a:t>
            </a:r>
            <a:endParaRPr lang="lv-LV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5C3B00-EFEF-4FCA-9607-702FBCB3D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891234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DA3943-A151-4067-A4A8-CBBDFEE75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3050"/>
            <a:ext cx="3672408" cy="1162050"/>
          </a:xfrm>
        </p:spPr>
        <p:txBody>
          <a:bodyPr>
            <a:normAutofit/>
          </a:bodyPr>
          <a:lstStyle/>
          <a:p>
            <a:pPr algn="ctr"/>
            <a:r>
              <a:rPr lang="lv-LV" sz="3200" dirty="0"/>
              <a:t>LU simtgades atklājums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7B63B0-D319-408C-BFEB-305BEA8329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33" y="273050"/>
            <a:ext cx="3995583" cy="585311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68F1E-9B7B-4E10-ACEE-99DC2B4D4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60848"/>
            <a:ext cx="3538736" cy="4065315"/>
          </a:xfrm>
        </p:spPr>
        <p:txBody>
          <a:bodyPr/>
          <a:lstStyle/>
          <a:p>
            <a:endParaRPr lang="lv-LV" dirty="0"/>
          </a:p>
          <a:p>
            <a:r>
              <a:rPr lang="lv-LV" sz="2400" dirty="0"/>
              <a:t>LU Muzejā kopš 1941. gada glabājas Kurzemes Provinces muzeja dabas kolekcija, kas tika uzskatīta par bojā gājušu Otrā pasaules kara gados.</a:t>
            </a:r>
          </a:p>
        </p:txBody>
      </p:sp>
    </p:spTree>
    <p:extLst>
      <p:ext uri="{BB962C8B-B14F-4D97-AF65-F5344CB8AC3E}">
        <p14:creationId xmlns:p14="http://schemas.microsoft.com/office/powerpoint/2010/main" val="121839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5754-AEC2-449F-ADF4-59FCC9197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/>
              <a:t>Cekulpīle</a:t>
            </a:r>
            <a:r>
              <a:rPr lang="lv-LV" dirty="0"/>
              <a:t> </a:t>
            </a:r>
            <a:r>
              <a:rPr lang="lv-LV" i="1" dirty="0" err="1"/>
              <a:t>Aythya</a:t>
            </a:r>
            <a:r>
              <a:rPr lang="lv-LV" i="1" dirty="0"/>
              <a:t> </a:t>
            </a:r>
            <a:r>
              <a:rPr lang="lv-LV" i="1" dirty="0" err="1"/>
              <a:t>fuligula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C7BEF8-9FC1-4A64-A0DE-3D5825E7D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465949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8E5A-2B45-468F-8A6E-C8254EB41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Lielā gaura </a:t>
            </a:r>
            <a:r>
              <a:rPr lang="lv-LV" i="1" dirty="0" err="1"/>
              <a:t>Mergus</a:t>
            </a:r>
            <a:r>
              <a:rPr lang="lv-LV" i="1" dirty="0"/>
              <a:t> </a:t>
            </a:r>
            <a:r>
              <a:rPr lang="lv-LV" i="1" dirty="0" err="1"/>
              <a:t>merganser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ECF20A-EB13-43E8-8637-5DB2782A4B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732156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59277-7095-4F65-8CDF-BF5A77C07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Gaigala </a:t>
            </a:r>
            <a:r>
              <a:rPr lang="lv-LV" i="1" dirty="0" err="1"/>
              <a:t>Bucephala</a:t>
            </a:r>
            <a:r>
              <a:rPr lang="lv-LV" i="1" dirty="0"/>
              <a:t> </a:t>
            </a:r>
            <a:r>
              <a:rPr lang="lv-LV" i="1" dirty="0" err="1"/>
              <a:t>clangula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61FBDD-B6CB-411A-8D88-D569F5509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088" y="1600200"/>
            <a:ext cx="6787823" cy="4525963"/>
          </a:xfrm>
        </p:spPr>
      </p:pic>
    </p:spTree>
    <p:extLst>
      <p:ext uri="{BB962C8B-B14F-4D97-AF65-F5344CB8AC3E}">
        <p14:creationId xmlns:p14="http://schemas.microsoft.com/office/powerpoint/2010/main" val="2765291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03E31-5C3A-42FB-8984-EAC009644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Meža zoss </a:t>
            </a:r>
            <a:r>
              <a:rPr lang="lv-LV" i="1" dirty="0" err="1"/>
              <a:t>Anser</a:t>
            </a:r>
            <a:r>
              <a:rPr lang="lv-LV" i="1" dirty="0"/>
              <a:t> </a:t>
            </a:r>
            <a:r>
              <a:rPr lang="lv-LV" i="1" dirty="0" err="1"/>
              <a:t>anser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23BA89-CE77-435E-9A20-267CD183C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590893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F98F6-AAB6-4D18-80DA-4260231D8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Smilšu tārtiņš </a:t>
            </a:r>
            <a:r>
              <a:rPr lang="lv-LV" i="1" dirty="0" err="1"/>
              <a:t>Charadrius</a:t>
            </a:r>
            <a:r>
              <a:rPr lang="lv-LV" i="1" dirty="0"/>
              <a:t> </a:t>
            </a:r>
            <a:r>
              <a:rPr lang="lv-LV" i="1" dirty="0" err="1"/>
              <a:t>hiaticula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EBEEB9-CB9B-41E9-9827-7EDA7355B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7547925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CDC33-D125-478A-B286-72B4F728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600" dirty="0"/>
              <a:t>Stepes </a:t>
            </a:r>
            <a:r>
              <a:rPr lang="lv-LV" sz="3600" dirty="0" err="1"/>
              <a:t>smilšvistiņa</a:t>
            </a:r>
            <a:r>
              <a:rPr lang="lv-LV" sz="3600" dirty="0"/>
              <a:t> </a:t>
            </a:r>
            <a:r>
              <a:rPr lang="lv-LV" sz="3600" i="1" dirty="0" err="1"/>
              <a:t>Syrrhaptes</a:t>
            </a:r>
            <a:r>
              <a:rPr lang="lv-LV" sz="3600" i="1" dirty="0"/>
              <a:t> </a:t>
            </a:r>
            <a:r>
              <a:rPr lang="lv-LV" sz="3600" i="1" dirty="0" err="1"/>
              <a:t>paradoxus</a:t>
            </a:r>
            <a:r>
              <a:rPr lang="lv-LV" sz="3600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535B50-5F40-4DDA-B9D7-A100DE57E0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85753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04CD1-E947-474D-8EFF-47904C96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Kovārnis </a:t>
            </a:r>
            <a:r>
              <a:rPr lang="lv-LV" i="1" dirty="0" err="1"/>
              <a:t>Corvus</a:t>
            </a:r>
            <a:r>
              <a:rPr lang="lv-LV" i="1" dirty="0"/>
              <a:t> </a:t>
            </a:r>
            <a:r>
              <a:rPr lang="lv-LV" i="1" dirty="0" err="1"/>
              <a:t>monedula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9F85CB-9952-4F00-B8B6-C9AF175B9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559959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24FF4-0335-423D-9D05-73BC6BF1E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Krauķis </a:t>
            </a:r>
            <a:r>
              <a:rPr lang="lv-LV" i="1" dirty="0" err="1"/>
              <a:t>Corvus</a:t>
            </a:r>
            <a:r>
              <a:rPr lang="lv-LV" i="1" dirty="0"/>
              <a:t> </a:t>
            </a:r>
            <a:r>
              <a:rPr lang="lv-LV" i="1" dirty="0" err="1"/>
              <a:t>frugilegus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D2438B-AA4C-45F5-8756-2A3C0F54B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524926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95B7-FA99-4B8C-AF74-D18D36268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Riekstrozis </a:t>
            </a:r>
            <a:r>
              <a:rPr lang="lv-LV" i="1" dirty="0" err="1"/>
              <a:t>Nucifraga</a:t>
            </a:r>
            <a:r>
              <a:rPr lang="lv-LV" i="1" dirty="0"/>
              <a:t> </a:t>
            </a:r>
            <a:r>
              <a:rPr lang="lv-LV" i="1" dirty="0" err="1"/>
              <a:t>caryocatactes</a:t>
            </a:r>
            <a:r>
              <a:rPr lang="lv-LV" i="1" dirty="0"/>
              <a:t>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A8C6695-BD8F-4A48-861D-54393DF1B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8458198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48984-FE08-4797-84DA-B6451B97D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Sīlis </a:t>
            </a:r>
            <a:r>
              <a:rPr lang="lv-LV" i="1" dirty="0" err="1"/>
              <a:t>Garrulus</a:t>
            </a:r>
            <a:r>
              <a:rPr lang="lv-LV" i="1" dirty="0"/>
              <a:t> </a:t>
            </a:r>
            <a:r>
              <a:rPr lang="lv-LV" i="1" dirty="0" err="1"/>
              <a:t>glandarius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177764-8F27-430D-97F1-CD7923C72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57542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4D942-CB6D-419E-9C62-4508ACA9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200" dirty="0"/>
              <a:t>Izstādi «Kurzemes Provinces muzejam 200» greznoja 37 muzeja priekšmeti no LU Muzeja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460874-8DE8-4CF4-BE8F-FE12164F35D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832780"/>
            <a:ext cx="5296644" cy="3972483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8A93E8-584C-46FC-88BD-6B7B74B755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890962"/>
            <a:ext cx="4038600" cy="2692400"/>
          </a:xfrm>
        </p:spPr>
      </p:pic>
    </p:spTree>
    <p:extLst>
      <p:ext uri="{BB962C8B-B14F-4D97-AF65-F5344CB8AC3E}">
        <p14:creationId xmlns:p14="http://schemas.microsoft.com/office/powerpoint/2010/main" val="36378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D2B36-29C4-4C89-B1C7-B8AF0655F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Vālodze </a:t>
            </a:r>
            <a:r>
              <a:rPr lang="lv-LV" i="1" dirty="0" err="1"/>
              <a:t>Oriolus</a:t>
            </a:r>
            <a:r>
              <a:rPr lang="lv-LV" i="1" dirty="0"/>
              <a:t> </a:t>
            </a:r>
            <a:r>
              <a:rPr lang="lv-LV" i="1" dirty="0" err="1"/>
              <a:t>oriolus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C3D286-0F19-47EA-96C2-98E572EC5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2600076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BA61-A486-4748-8E4F-A8F9C3886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Cekulainais cīrulis </a:t>
            </a:r>
            <a:r>
              <a:rPr lang="lv-LV" i="1" dirty="0" err="1"/>
              <a:t>Galerida</a:t>
            </a:r>
            <a:r>
              <a:rPr lang="lv-LV" i="1" dirty="0"/>
              <a:t> </a:t>
            </a:r>
            <a:r>
              <a:rPr lang="lv-LV" i="1" dirty="0" err="1"/>
              <a:t>cristata</a:t>
            </a:r>
            <a:r>
              <a:rPr lang="lv-LV" i="1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CEC714C-03D6-4584-BF97-4BE059502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2" y="1600200"/>
            <a:ext cx="7127115" cy="4525963"/>
          </a:xfrm>
        </p:spPr>
      </p:pic>
    </p:spTree>
    <p:extLst>
      <p:ext uri="{BB962C8B-B14F-4D97-AF65-F5344CB8AC3E}">
        <p14:creationId xmlns:p14="http://schemas.microsoft.com/office/powerpoint/2010/main" val="39174470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72122-2B2D-4FC5-B646-1120127B8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Purva zīlīte </a:t>
            </a:r>
            <a:r>
              <a:rPr lang="lv-LV" i="1" dirty="0" err="1"/>
              <a:t>Parus</a:t>
            </a:r>
            <a:r>
              <a:rPr lang="lv-LV" i="1" dirty="0"/>
              <a:t> </a:t>
            </a:r>
            <a:r>
              <a:rPr lang="lv-LV" i="1" dirty="0" err="1"/>
              <a:t>palustris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558B96-AB0F-46BF-82CC-69134530D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57" y="1600200"/>
            <a:ext cx="7126685" cy="4525963"/>
          </a:xfrm>
        </p:spPr>
      </p:pic>
    </p:spTree>
    <p:extLst>
      <p:ext uri="{BB962C8B-B14F-4D97-AF65-F5344CB8AC3E}">
        <p14:creationId xmlns:p14="http://schemas.microsoft.com/office/powerpoint/2010/main" val="435418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DF50F-BF2E-4D9E-A2CC-E04DB522D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Mājas zvirbulis </a:t>
            </a:r>
            <a:r>
              <a:rPr lang="lv-LV" i="1" dirty="0" err="1"/>
              <a:t>Passer</a:t>
            </a:r>
            <a:r>
              <a:rPr lang="lv-LV" i="1" dirty="0"/>
              <a:t> </a:t>
            </a:r>
            <a:r>
              <a:rPr lang="lv-LV" i="1" dirty="0" err="1"/>
              <a:t>domesticus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B372AF-E93B-4CC2-AB50-BBF6DFD7C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1" y="1600200"/>
            <a:ext cx="7126798" cy="4525963"/>
          </a:xfrm>
        </p:spPr>
      </p:pic>
    </p:spTree>
    <p:extLst>
      <p:ext uri="{BB962C8B-B14F-4D97-AF65-F5344CB8AC3E}">
        <p14:creationId xmlns:p14="http://schemas.microsoft.com/office/powerpoint/2010/main" val="3799261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879DF-5021-4A7F-87D8-2015BB54E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Ķivulis </a:t>
            </a:r>
            <a:r>
              <a:rPr lang="lv-LV" i="1" dirty="0" err="1"/>
              <a:t>Spinus</a:t>
            </a:r>
            <a:r>
              <a:rPr lang="lv-LV" i="1" dirty="0"/>
              <a:t> </a:t>
            </a:r>
            <a:r>
              <a:rPr lang="lv-LV" i="1" dirty="0" err="1"/>
              <a:t>spinus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E3079C-A836-4799-B718-0D83B72B0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832381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2BB8C-414B-46CE-8CDF-EDA42EF5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Jūras ērglis </a:t>
            </a:r>
            <a:r>
              <a:rPr lang="lv-LV" i="1" dirty="0" err="1"/>
              <a:t>Haliaetus</a:t>
            </a:r>
            <a:r>
              <a:rPr lang="lv-LV" i="1" dirty="0"/>
              <a:t> </a:t>
            </a:r>
            <a:r>
              <a:rPr lang="lv-LV" i="1" dirty="0" err="1"/>
              <a:t>albicilla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FD6D8F-42BD-4BE5-829C-FB32A7855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340768"/>
            <a:ext cx="3236846" cy="4855270"/>
          </a:xfrm>
        </p:spPr>
      </p:pic>
      <p:sp>
        <p:nvSpPr>
          <p:cNvPr id="3" name="TextBox 2"/>
          <p:cNvSpPr txBox="1"/>
          <p:nvPr/>
        </p:nvSpPr>
        <p:spPr>
          <a:xfrm>
            <a:off x="5364088" y="3645024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Trīs eksemplāri, bet mūsdienās tā ir aizsargājama suga.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23393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6371E-CF10-4CEF-B900-620BF72F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Peļu klijāns </a:t>
            </a:r>
            <a:r>
              <a:rPr lang="lv-LV" i="1" dirty="0" err="1"/>
              <a:t>Buteo</a:t>
            </a:r>
            <a:r>
              <a:rPr lang="lv-LV" i="1" dirty="0"/>
              <a:t> </a:t>
            </a:r>
            <a:r>
              <a:rPr lang="lv-LV" i="1" dirty="0" err="1"/>
              <a:t>buteo</a:t>
            </a:r>
            <a:r>
              <a:rPr lang="lv-LV" i="1" dirty="0"/>
              <a:t> </a:t>
            </a:r>
            <a:r>
              <a:rPr lang="lv-LV" i="1" dirty="0" err="1"/>
              <a:t>vulpinus</a:t>
            </a:r>
            <a:r>
              <a:rPr lang="lv-LV" i="1" dirty="0"/>
              <a:t>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3E0A325-D3B9-46B2-9A14-CAF1C8C742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15" y="1600200"/>
            <a:ext cx="7128769" cy="4525963"/>
          </a:xfrm>
        </p:spPr>
      </p:pic>
    </p:spTree>
    <p:extLst>
      <p:ext uri="{BB962C8B-B14F-4D97-AF65-F5344CB8AC3E}">
        <p14:creationId xmlns:p14="http://schemas.microsoft.com/office/powerpoint/2010/main" val="36082038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C330D-5C05-43B3-BDDB-F41BAF8FF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Ķīķis </a:t>
            </a:r>
            <a:r>
              <a:rPr lang="lv-LV" i="1" dirty="0" err="1"/>
              <a:t>Pernis</a:t>
            </a:r>
            <a:r>
              <a:rPr lang="lv-LV" i="1" dirty="0"/>
              <a:t> </a:t>
            </a:r>
            <a:r>
              <a:rPr lang="lv-LV" i="1" dirty="0" err="1"/>
              <a:t>apivorus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462655-CAD3-40D6-8B81-3EC811E248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21478543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D057F-493C-4BA2-BB57-647FCB25B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Bezdelīgu piekūns </a:t>
            </a:r>
            <a:r>
              <a:rPr lang="lv-LV" i="1" dirty="0" err="1"/>
              <a:t>Falco</a:t>
            </a:r>
            <a:r>
              <a:rPr lang="lv-LV" i="1" dirty="0"/>
              <a:t> </a:t>
            </a:r>
            <a:r>
              <a:rPr lang="lv-LV" i="1" dirty="0" err="1"/>
              <a:t>subbuteo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F8CB66-AEBB-4E57-A8F3-722D1731C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1443470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619F2-4219-445A-96EF-748E273F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Bikšainais klijāns </a:t>
            </a:r>
            <a:r>
              <a:rPr lang="lv-LV" i="1" dirty="0" err="1"/>
              <a:t>Buteo</a:t>
            </a:r>
            <a:r>
              <a:rPr lang="lv-LV" i="1" dirty="0"/>
              <a:t> </a:t>
            </a:r>
            <a:r>
              <a:rPr lang="lv-LV" i="1" dirty="0" err="1"/>
              <a:t>lagopus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E42B4E-05B5-453C-9071-C944A22D9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3933733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52477-8A57-4F87-9250-199B9FDC6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Kurzemes Literatūras un Mākslas biedrība dibināta 1815.g.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180D6-B579-4118-8DDF-80B2672C6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lv-LV" dirty="0"/>
              <a:t>1818.g. tās paspārnē dibināts Kurzemes provinces muzejs.</a:t>
            </a:r>
          </a:p>
          <a:p>
            <a:pPr marL="0" indent="0">
              <a:buNone/>
            </a:pPr>
            <a:r>
              <a:rPr lang="lv-LV" dirty="0"/>
              <a:t>1941.g. apm. 750 šī muzeja vienības pārņem LU salīdzinošās anatomijas un eksperimentālās zooloģijas institūts.</a:t>
            </a:r>
          </a:p>
          <a:p>
            <a:pPr marL="0" indent="0">
              <a:buNone/>
            </a:pPr>
            <a:r>
              <a:rPr lang="lv-LV" dirty="0"/>
              <a:t>Kara gados institūtu kolekcijas tiek nogādātas no Alberta ielas Rīgā uz Salas pagastu pagaidu mītnē, kur daļa eksponātu tiek bojāti, vai iet bojā.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35384-9EAB-4BFC-B3A7-09A34B34C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04" y="1968578"/>
            <a:ext cx="3448236" cy="2180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11FD73-BA98-4304-90CD-C8BFC771F775}"/>
              </a:ext>
            </a:extLst>
          </p:cNvPr>
          <p:cNvSpPr txBox="1"/>
          <p:nvPr/>
        </p:nvSpPr>
        <p:spPr>
          <a:xfrm>
            <a:off x="6680088" y="3715713"/>
            <a:ext cx="24639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 dirty="0"/>
              <a:t>http://www.makslasvesture.lv/index.php/Att%C4%93ls:Neimanis-Kurzemes_provinces_muzejs.jpg</a:t>
            </a:r>
          </a:p>
        </p:txBody>
      </p:sp>
    </p:spTree>
    <p:extLst>
      <p:ext uri="{BB962C8B-B14F-4D97-AF65-F5344CB8AC3E}">
        <p14:creationId xmlns:p14="http://schemas.microsoft.com/office/powerpoint/2010/main" val="21830451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DB017-1FCA-4EC9-BC7D-15D672460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Purva pūce </a:t>
            </a:r>
            <a:r>
              <a:rPr lang="lv-LV" i="1" dirty="0" err="1"/>
              <a:t>Asio</a:t>
            </a:r>
            <a:r>
              <a:rPr lang="lv-LV" i="1" dirty="0"/>
              <a:t> </a:t>
            </a:r>
            <a:r>
              <a:rPr lang="lv-LV" i="1" dirty="0" err="1"/>
              <a:t>flammeus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5C2F4F-54DD-42D2-9BA1-FC9B9D8E1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664" y="1600200"/>
            <a:ext cx="2586671" cy="4525963"/>
          </a:xfrm>
        </p:spPr>
      </p:pic>
    </p:spTree>
    <p:extLst>
      <p:ext uri="{BB962C8B-B14F-4D97-AF65-F5344CB8AC3E}">
        <p14:creationId xmlns:p14="http://schemas.microsoft.com/office/powerpoint/2010/main" val="36640928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B0A4A-5F52-48D8-9A42-49F9CD970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Kajaks </a:t>
            </a:r>
            <a:r>
              <a:rPr lang="lv-LV" i="1" dirty="0"/>
              <a:t>Larus </a:t>
            </a:r>
            <a:r>
              <a:rPr lang="lv-LV" i="1" dirty="0" err="1"/>
              <a:t>canus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415106-348F-4B39-BF95-42D7D2C2B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57" y="1600200"/>
            <a:ext cx="6788085" cy="4525963"/>
          </a:xfrm>
        </p:spPr>
      </p:pic>
    </p:spTree>
    <p:extLst>
      <p:ext uri="{BB962C8B-B14F-4D97-AF65-F5344CB8AC3E}">
        <p14:creationId xmlns:p14="http://schemas.microsoft.com/office/powerpoint/2010/main" val="9522951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BC568-EC18-410A-AE17-5CF291975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Melnais stārķis </a:t>
            </a:r>
            <a:r>
              <a:rPr lang="lv-LV" i="1" dirty="0" err="1"/>
              <a:t>Ciconia</a:t>
            </a:r>
            <a:r>
              <a:rPr lang="lv-LV" i="1" dirty="0"/>
              <a:t> </a:t>
            </a:r>
            <a:r>
              <a:rPr lang="lv-LV" i="1" dirty="0" err="1"/>
              <a:t>nigra</a:t>
            </a:r>
            <a:r>
              <a:rPr lang="lv-LV" i="1" dirty="0"/>
              <a:t> </a:t>
            </a:r>
          </a:p>
        </p:txBody>
      </p:sp>
      <p:pic>
        <p:nvPicPr>
          <p:cNvPr id="4" name="Satura vietturis 8">
            <a:extLst>
              <a:ext uri="{FF2B5EF4-FFF2-40B4-BE49-F238E27FC236}">
                <a16:creationId xmlns:a16="http://schemas.microsoft.com/office/drawing/2014/main" id="{49FFB9FE-D118-471D-99F4-640D7CDD6B6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844824"/>
            <a:ext cx="257930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334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89BDD-3630-4FE4-845F-1A4E2DC7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Tukāns </a:t>
            </a:r>
            <a:r>
              <a:rPr lang="lv-LV" i="1" dirty="0"/>
              <a:t>Ramphastos dicolor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076A8E-4589-4EEF-AF91-F409101B71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9562203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B3583-2E48-405C-8721-0D20AED0A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Dzenis </a:t>
            </a:r>
            <a:r>
              <a:rPr lang="lv-LV" i="1" dirty="0" err="1"/>
              <a:t>Celeus</a:t>
            </a:r>
            <a:r>
              <a:rPr lang="lv-LV" i="1" dirty="0"/>
              <a:t> </a:t>
            </a:r>
            <a:r>
              <a:rPr lang="lv-LV" i="1" dirty="0" err="1"/>
              <a:t>flavescens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5D6B8A-AC2C-4B28-8B0B-2591C00BB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63" y="1600200"/>
            <a:ext cx="6788074" cy="4525963"/>
          </a:xfrm>
        </p:spPr>
      </p:pic>
    </p:spTree>
    <p:extLst>
      <p:ext uri="{BB962C8B-B14F-4D97-AF65-F5344CB8AC3E}">
        <p14:creationId xmlns:p14="http://schemas.microsoft.com/office/powerpoint/2010/main" val="31201218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7377F-656F-4022-9C50-70759F84C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Papagailis </a:t>
            </a:r>
            <a:r>
              <a:rPr lang="lv-LV" i="1" dirty="0" err="1"/>
              <a:t>Glossopitta</a:t>
            </a:r>
            <a:r>
              <a:rPr lang="lv-LV" i="1" dirty="0"/>
              <a:t> </a:t>
            </a:r>
            <a:r>
              <a:rPr lang="lv-LV" i="1" dirty="0" err="1"/>
              <a:t>cocinna</a:t>
            </a:r>
            <a:r>
              <a:rPr lang="lv-LV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9DC643-21E3-4DB9-B386-656496D60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1600200"/>
            <a:ext cx="3017308" cy="4525963"/>
          </a:xfrm>
        </p:spPr>
      </p:pic>
    </p:spTree>
    <p:extLst>
      <p:ext uri="{BB962C8B-B14F-4D97-AF65-F5344CB8AC3E}">
        <p14:creationId xmlns:p14="http://schemas.microsoft.com/office/powerpoint/2010/main" val="38267757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0A93E-A824-46E7-BD2E-F447D4A03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Kolibrijs </a:t>
            </a:r>
            <a:r>
              <a:rPr lang="lv-LV" i="1" dirty="0" err="1"/>
              <a:t>Trochilinae</a:t>
            </a:r>
            <a:r>
              <a:rPr lang="lv-LV" i="1" dirty="0"/>
              <a:t> </a:t>
            </a:r>
            <a:r>
              <a:rPr lang="lv-LV" i="1" dirty="0" err="1"/>
              <a:t>sp</a:t>
            </a:r>
            <a:r>
              <a:rPr lang="lv-LV" i="1" dirty="0"/>
              <a:t>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141CB2-3DF6-4533-9F0B-E2317226F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027" y="1600200"/>
            <a:ext cx="6569946" cy="4525963"/>
          </a:xfrm>
        </p:spPr>
      </p:pic>
    </p:spTree>
    <p:extLst>
      <p:ext uri="{BB962C8B-B14F-4D97-AF65-F5344CB8AC3E}">
        <p14:creationId xmlns:p14="http://schemas.microsoft.com/office/powerpoint/2010/main" val="27526580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297CB-A88C-446E-82B6-F72323EE5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lv-LV" sz="3600" dirty="0"/>
              <a:t>Mamuta zobs </a:t>
            </a:r>
            <a:r>
              <a:rPr lang="lv-LV" sz="3600" i="1" dirty="0" err="1"/>
              <a:t>Mammuthus</a:t>
            </a:r>
            <a:r>
              <a:rPr lang="lv-LV" sz="3600" i="1" dirty="0"/>
              <a:t> </a:t>
            </a:r>
            <a:r>
              <a:rPr lang="lv-LV" sz="3600" i="1" dirty="0" err="1"/>
              <a:t>primigenius</a:t>
            </a:r>
            <a:r>
              <a:rPr lang="lv-LV" sz="3600" i="1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61E42C-31BA-4A45-878C-B1AD55230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21495590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4A0E67-CCFD-4712-A9AC-A1DBE795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Taura galvaskausa daļa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DE557E2-497B-41B5-8E11-661B879727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3" y="2319976"/>
            <a:ext cx="4224469" cy="3168352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D37CEB3-A85E-4857-A510-F1102AF24F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44" y="1149769"/>
            <a:ext cx="4104456" cy="275946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25C4CA-5934-4E63-8363-6670FA8564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573016"/>
            <a:ext cx="2188081" cy="305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651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8BC7C-DF8A-4FD8-9A9A-72E84FC5A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Pateicības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23034-CF33-4CED-8DCD-992366A48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24944"/>
          </a:xfrm>
        </p:spPr>
        <p:txBody>
          <a:bodyPr/>
          <a:lstStyle/>
          <a:p>
            <a:r>
              <a:rPr lang="lv-LV" dirty="0"/>
              <a:t>Paldies fotogrāfei Sarmītei </a:t>
            </a:r>
            <a:r>
              <a:rPr lang="lv-LV" dirty="0" err="1"/>
              <a:t>Livdānei</a:t>
            </a:r>
            <a:r>
              <a:rPr lang="lv-LV" dirty="0"/>
              <a:t> par fotogrāfijām!</a:t>
            </a:r>
          </a:p>
          <a:p>
            <a:r>
              <a:rPr lang="lv-LV" dirty="0"/>
              <a:t>Paldies kolēģiem Viesturam Vintulim un Madaram Bergmanim par darbu pie eksotisko putnu kolekcijas!</a:t>
            </a:r>
          </a:p>
        </p:txBody>
      </p:sp>
    </p:spTree>
    <p:extLst>
      <p:ext uri="{BB962C8B-B14F-4D97-AF65-F5344CB8AC3E}">
        <p14:creationId xmlns:p14="http://schemas.microsoft.com/office/powerpoint/2010/main" val="1936871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Ieraksts inventāra grāmatā</a:t>
            </a:r>
            <a:endParaRPr lang="en-US" dirty="0"/>
          </a:p>
        </p:txBody>
      </p:sp>
      <p:pic>
        <p:nvPicPr>
          <p:cNvPr id="1026" name="Picture 2" descr="D:\Darbam\2018\Muzejs 2018\KPM\01 inventara zurnal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095" y="1600200"/>
            <a:ext cx="301681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arbam\2018\Muzejs 2018\KPM\02 ierakst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6982"/>
            <a:ext cx="4038600" cy="269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55976" y="630932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Foto: S. Livdāne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9D37B-836D-49AB-8F38-43FCB312F470}"/>
              </a:ext>
            </a:extLst>
          </p:cNvPr>
          <p:cNvSpPr txBox="1"/>
          <p:nvPr/>
        </p:nvSpPr>
        <p:spPr>
          <a:xfrm>
            <a:off x="5371356" y="573325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/>
              <a:t>1941.gada 20.janvāris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11325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019B9-649D-478D-B250-4236C7295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i="1" dirty="0"/>
              <a:t>Paldies par uzmanību!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5159B7-991A-4B1C-B441-4FA01B9C4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485687"/>
            <a:ext cx="3312368" cy="196249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1A027E-D563-4681-B046-BDB2EACEB3A4}"/>
              </a:ext>
            </a:extLst>
          </p:cNvPr>
          <p:cNvSpPr txBox="1"/>
          <p:nvPr/>
        </p:nvSpPr>
        <p:spPr>
          <a:xfrm>
            <a:off x="1149036" y="3762534"/>
            <a:ext cx="75248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/>
              <a:t>Kopš 1941.gada Kurzemes Provinces muzeja eksponātiem ir bijusi iespēja kalpot svarīgam mērķim – studentu apmācībai eksaktajās zinātnēs!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6512AE-9011-409D-9429-36B4CFF38B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36" y="2127616"/>
            <a:ext cx="3416808" cy="78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72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/>
          <a:lstStyle/>
          <a:p>
            <a:r>
              <a:rPr lang="lv-LV" dirty="0"/>
              <a:t>Latvijas Universitātes Muzejs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2708920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Saņemtas 750 muzeja vienības, pēc eksotisko putnu kolekcijas izpētes – 350 izbāzeņi atzīti par  barona fon Maltica kolekcijas putniem. Pēdējā inventarizācijā – 559 inventāra numuri.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DB4CB9-5DC6-4F0A-AED1-7D393A94D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1"/>
          <a:stretch/>
        </p:blipFill>
        <p:spPr>
          <a:xfrm>
            <a:off x="1475656" y="4077072"/>
            <a:ext cx="1864407" cy="1910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EAABB6-BD81-4227-AE84-C5B4BAA97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077071"/>
            <a:ext cx="2111504" cy="1910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56176" y="623731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Foto: V. Vintulis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530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7656-688A-4C25-A291-31C10F49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lv-LV" dirty="0"/>
              <a:t>LU Muzeja ekspozīcijā - vilks </a:t>
            </a:r>
            <a:r>
              <a:rPr lang="lv-LV" i="1" dirty="0" err="1"/>
              <a:t>Canis</a:t>
            </a:r>
            <a:r>
              <a:rPr lang="lv-LV" i="1" dirty="0"/>
              <a:t> </a:t>
            </a:r>
            <a:r>
              <a:rPr lang="lv-LV" i="1" dirty="0" err="1"/>
              <a:t>lupus</a:t>
            </a:r>
            <a:endParaRPr lang="lv-LV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92A5BC53-AFD6-4C4F-B717-DB367BC6F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25" y="1269652"/>
            <a:ext cx="3646067" cy="5471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3BE0E-A392-42DB-9E00-6DEA1FC69D50}"/>
              </a:ext>
            </a:extLst>
          </p:cNvPr>
          <p:cNvSpPr txBox="1"/>
          <p:nvPr/>
        </p:nvSpPr>
        <p:spPr>
          <a:xfrm>
            <a:off x="6804248" y="6309320"/>
            <a:ext cx="233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Foto: S. Livdāne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108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Tas pats vilka izbāzenis Kurzemes Provinces muzeja ekspozīcijā</a:t>
            </a:r>
            <a:endParaRPr lang="en-US" dirty="0"/>
          </a:p>
        </p:txBody>
      </p:sp>
      <p:pic>
        <p:nvPicPr>
          <p:cNvPr id="2051" name="Picture 3" descr="D:\Darbam\2018\Muzejs 2018\KPM\Vilk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48072"/>
            <a:ext cx="7904233" cy="503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807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615</Words>
  <Application>Microsoft Office PowerPoint</Application>
  <PresentationFormat>On-screen Show (4:3)</PresentationFormat>
  <Paragraphs>103</Paragraphs>
  <Slides>60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3" baseType="lpstr">
      <vt:lpstr>Arial</vt:lpstr>
      <vt:lpstr>Calibri</vt:lpstr>
      <vt:lpstr>Office Theme</vt:lpstr>
      <vt:lpstr>Kurzemes Provinces muzeja dabas kolekcijas liktenis</vt:lpstr>
      <vt:lpstr>Autoru kolektīvs:</vt:lpstr>
      <vt:lpstr>LU simtgades atklājums</vt:lpstr>
      <vt:lpstr>Izstādi «Kurzemes Provinces muzejam 200» greznoja 37 muzeja priekšmeti no LU Muzeja</vt:lpstr>
      <vt:lpstr>Kurzemes Literatūras un Mākslas biedrība dibināta 1815.g.</vt:lpstr>
      <vt:lpstr>Ieraksts inventāra grāmatā</vt:lpstr>
      <vt:lpstr>Latvijas Universitātes Muzejs</vt:lpstr>
      <vt:lpstr>LU Muzeja ekspozīcijā - vilks Canis lupus</vt:lpstr>
      <vt:lpstr>Tas pats vilka izbāzenis Kurzemes Provinces muzeja ekspozīcijā</vt:lpstr>
      <vt:lpstr>Vilks Canis lupus</vt:lpstr>
      <vt:lpstr>Dambriedis Dama dama </vt:lpstr>
      <vt:lpstr>Izbalējušas krāsas</vt:lpstr>
      <vt:lpstr>Paradīzes papagailis  Psephotus pulcherrimus </vt:lpstr>
      <vt:lpstr>Āfrikas putni</vt:lpstr>
      <vt:lpstr>Austrumāzijas putni</vt:lpstr>
      <vt:lpstr>PowerPoint Presentation</vt:lpstr>
      <vt:lpstr>Dienvidamerikas putni</vt:lpstr>
      <vt:lpstr>Dienvidamerikas putnu dzimtas</vt:lpstr>
      <vt:lpstr>Dienvidamerikas putnu dzimtas</vt:lpstr>
      <vt:lpstr>Dienvidamerikas putnu dzimtas</vt:lpstr>
      <vt:lpstr>Dienvidamerikas putnu dzimtas</vt:lpstr>
      <vt:lpstr>Dienvidamerikas putnu dzimtas</vt:lpstr>
      <vt:lpstr>Dienvidamerikas putnu dzimtas</vt:lpstr>
      <vt:lpstr>Dienvidamerikas putnu dzimtas</vt:lpstr>
      <vt:lpstr>Kareta, logerheds, jūras bruņurupucis</vt:lpstr>
      <vt:lpstr>Lapsa Vulpes vulpes </vt:lpstr>
      <vt:lpstr>Sesks Mustela putorius </vt:lpstr>
      <vt:lpstr>Dārza susuris Eliomys quercinus </vt:lpstr>
      <vt:lpstr>Krīklis Anas crecca</vt:lpstr>
      <vt:lpstr>Cekulpīle Aythya fuligula </vt:lpstr>
      <vt:lpstr>Lielā gaura Mergus merganser </vt:lpstr>
      <vt:lpstr>Gaigala Bucephala clangula </vt:lpstr>
      <vt:lpstr>Meža zoss Anser anser </vt:lpstr>
      <vt:lpstr>Smilšu tārtiņš Charadrius hiaticula </vt:lpstr>
      <vt:lpstr>Stepes smilšvistiņa Syrrhaptes paradoxus </vt:lpstr>
      <vt:lpstr>Kovārnis Corvus monedula </vt:lpstr>
      <vt:lpstr>Krauķis Corvus frugilegus </vt:lpstr>
      <vt:lpstr>Riekstrozis Nucifraga caryocatactes </vt:lpstr>
      <vt:lpstr>Sīlis Garrulus glandarius </vt:lpstr>
      <vt:lpstr>Vālodze Oriolus oriolus </vt:lpstr>
      <vt:lpstr>Cekulainais cīrulis Galerida cristata </vt:lpstr>
      <vt:lpstr>Purva zīlīte Parus palustris </vt:lpstr>
      <vt:lpstr>Mājas zvirbulis Passer domesticus </vt:lpstr>
      <vt:lpstr>Ķivulis Spinus spinus </vt:lpstr>
      <vt:lpstr>Jūras ērglis Haliaetus albicilla </vt:lpstr>
      <vt:lpstr>Peļu klijāns Buteo buteo vulpinus </vt:lpstr>
      <vt:lpstr>Ķīķis Pernis apivorus </vt:lpstr>
      <vt:lpstr>Bezdelīgu piekūns Falco subbuteo </vt:lpstr>
      <vt:lpstr>Bikšainais klijāns Buteo lagopus </vt:lpstr>
      <vt:lpstr>Purva pūce Asio flammeus </vt:lpstr>
      <vt:lpstr>Kajaks Larus canus </vt:lpstr>
      <vt:lpstr>Melnais stārķis Ciconia nigra </vt:lpstr>
      <vt:lpstr>Tukāns Ramphastos dicolor </vt:lpstr>
      <vt:lpstr>Dzenis Celeus flavescens </vt:lpstr>
      <vt:lpstr>Papagailis Glossopitta cocinna </vt:lpstr>
      <vt:lpstr>Kolibrijs Trochilinae sp. </vt:lpstr>
      <vt:lpstr>Mamuta zobs Mammuthus primigenius </vt:lpstr>
      <vt:lpstr>Taura galvaskausa daļa</vt:lpstr>
      <vt:lpstr>Pateicības</vt:lpstr>
      <vt:lpstr>Paldies par uzmanību!</vt:lpstr>
    </vt:vector>
  </TitlesOfParts>
  <Company>LU Zooloģijas muzejs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Kurzemes Provinces muzeja dabas kolekciju liktenis</dc:title>
  <dc:creator>M.Rudzite</dc:creator>
  <cp:lastModifiedBy> </cp:lastModifiedBy>
  <cp:revision>36</cp:revision>
  <dcterms:created xsi:type="dcterms:W3CDTF">2018-12-08T11:18:59Z</dcterms:created>
  <dcterms:modified xsi:type="dcterms:W3CDTF">2019-02-23T12:22:33Z</dcterms:modified>
</cp:coreProperties>
</file>